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7" r:id="rId7"/>
    <p:sldId id="270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9" autoAdjust="0"/>
    <p:restoredTop sz="73418" autoAdjust="0"/>
  </p:normalViewPr>
  <p:slideViewPr>
    <p:cSldViewPr snapToGrid="0" snapToObjects="1">
      <p:cViewPr varScale="1">
        <p:scale>
          <a:sx n="85" d="100"/>
          <a:sy n="85" d="100"/>
        </p:scale>
        <p:origin x="26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38F3-2B25-43D5-A698-75E21EA00762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025A-FBAC-42B3-B24D-12486CB21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8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01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2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1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9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5025A-FBAC-42B3-B24D-12486CB21F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9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0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hemina.mohammed@nhs.net" TargetMode="External"/><Relationship Id="rId4" Type="http://schemas.openxmlformats.org/officeDocument/2006/relationships/hyperlink" Target="mailto:jane.ford3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4771" y="2647445"/>
            <a:ext cx="4689230" cy="390769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Evaluating Community Link Working in Scotland: Learning from the ‘early adopters’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Jane </a:t>
            </a:r>
            <a:r>
              <a:rPr lang="en-GB" sz="2000" dirty="0">
                <a:solidFill>
                  <a:schemeClr val="bg1"/>
                </a:solidFill>
              </a:rPr>
              <a:t>Ford, NHS Health Scotland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Themina Mohammed &amp; Gordon Hunt, NSS Local Intelligence Support Team (LIST)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495301"/>
            <a:ext cx="952499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2"/>
            <a:ext cx="8229600" cy="957385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</a:rPr>
              <a:t>Why evaluate Community Link Working </a:t>
            </a:r>
            <a:r>
              <a:rPr lang="en-GB" sz="3200" b="1" dirty="0" smtClean="0">
                <a:solidFill>
                  <a:srgbClr val="0070C0"/>
                </a:solidFill>
              </a:rPr>
              <a:t/>
            </a:r>
            <a:br>
              <a:rPr lang="en-GB" sz="3200" b="1" dirty="0" smtClean="0">
                <a:solidFill>
                  <a:srgbClr val="0070C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in </a:t>
            </a:r>
            <a:r>
              <a:rPr lang="en-GB" sz="3200" b="1" dirty="0">
                <a:solidFill>
                  <a:srgbClr val="0070C0"/>
                </a:solidFill>
              </a:rPr>
              <a:t>Scotland?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78538"/>
            <a:ext cx="8229600" cy="394762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Growing but limited evidence on community link worker (CLW) approaches in primary care</a:t>
            </a:r>
          </a:p>
          <a:p>
            <a:endParaRPr lang="en-GB" dirty="0"/>
          </a:p>
          <a:p>
            <a:r>
              <a:rPr lang="en-GB" dirty="0"/>
              <a:t>Scottish Government requested guidance on evaluation of Community Link Worker programme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Build on existing local programmes and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Capturing learning to inform implementation and delivery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Scope shifted through time from the 250 to ‘early adopters’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NHS Health Scotland and NSS Local Intelligence Support Team (LIST) – working closely with CLW ‘early adopter’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2"/>
            <a:ext cx="8229600" cy="957385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</a:rPr>
              <a:t>Understanding questions and priorities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9748"/>
            <a:ext cx="8229600" cy="45690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Early discussions to identify programme outcomes and potential evaluation questions - prioritised options</a:t>
            </a:r>
          </a:p>
          <a:p>
            <a:endParaRPr lang="en-GB" dirty="0"/>
          </a:p>
          <a:p>
            <a:r>
              <a:rPr lang="en-GB" dirty="0"/>
              <a:t>What was needed: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Developing a minimum core dataset (MCD) to be completed across the Programme gives: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600" dirty="0"/>
              <a:t>opportunity to underpin the service with scope for learning across sites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600" dirty="0"/>
              <a:t>commitment to collecting core data, quality assured and tested - to inform ongoing learning (with potential to underpin further, more detailed local evaluation)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Qualitative work to understand experiences of ‘early adopters’</a:t>
            </a:r>
          </a:p>
          <a:p>
            <a:pPr lvl="1"/>
            <a:endParaRPr lang="en-GB" dirty="0"/>
          </a:p>
          <a:p>
            <a:r>
              <a:rPr lang="en-GB" dirty="0"/>
              <a:t>CLW work core to the National Monitoring &amp; Evaluation Strategy for Primary Care in Scotland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3"/>
            <a:ext cx="8229600" cy="5706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</a:rPr>
              <a:t>What might the evaluation help us understand?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739"/>
              </p:ext>
            </p:extLst>
          </p:nvPr>
        </p:nvGraphicFramePr>
        <p:xfrm>
          <a:off x="457200" y="1603020"/>
          <a:ext cx="8223423" cy="4888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4981"/>
                <a:gridCol w="1234035"/>
                <a:gridCol w="1334407"/>
              </a:tblGrid>
              <a:tr h="204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MCD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Qualitative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047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PATIENTS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4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Who is receiving the CLW service?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04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PRACTICES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does the CLW programme reduce demand on the GP practice?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Scoping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614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do different CLW models of delivery influence programme delivery and outcomes (e.g. individual practice vs cluster models of service)?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 there any change in nature and source of referrals over time?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Does the programme reduce pressure on practice teams for those patients who access the Link Worker service?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Scoping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2047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COMMUNITY &amp; THIRD SECTOR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Is the Link Worker programme sustainable?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Scoping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Does the Programme enable stronger practice-community relationships?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SERVICE PLANNING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3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Is programme information and learning used by HSCPs and CPPs to inform service planning?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409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Does the Programme contribute to understanding of local partners to determine how to best address the needs of their populations?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2"/>
            <a:ext cx="8229600" cy="957385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</a:rPr>
              <a:t>Understanding context and experiences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9748"/>
            <a:ext cx="8229600" cy="44562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Qualitative work will help us to understand: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experiences of CLW teams delivering </a:t>
            </a:r>
            <a:r>
              <a:rPr lang="en-US" dirty="0" err="1"/>
              <a:t>programmes</a:t>
            </a:r>
            <a:r>
              <a:rPr lang="en-US" dirty="0"/>
              <a:t> in a shifting political and service landscape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CLW team perspectives on the potential impact of different models of delivery (e.g. on reach, referrals, integration of CLW within a GP Practice)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extent to which wider service capacity might impact on </a:t>
            </a:r>
            <a:r>
              <a:rPr lang="en-US" dirty="0" err="1"/>
              <a:t>programme’s</a:t>
            </a:r>
            <a:r>
              <a:rPr lang="en-US" dirty="0"/>
              <a:t> success and sustainability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the barriers and facilitators to delivering a CLW </a:t>
            </a:r>
            <a:r>
              <a:rPr lang="en-US" dirty="0" err="1"/>
              <a:t>programme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other areas can learn from current experience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2"/>
            <a:ext cx="8229600" cy="957385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0070C0"/>
                </a:solidFill>
              </a:rPr>
              <a:t>Progress so far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9748"/>
            <a:ext cx="8229600" cy="776030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800" dirty="0"/>
              <a:t>Interviews and focus groups March - May </a:t>
            </a:r>
            <a:r>
              <a:rPr lang="en-GB" sz="2800" dirty="0" smtClean="0"/>
              <a:t>2019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32193"/>
            <a:ext cx="8229600" cy="1667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Analysis of minimum core dataset (Themina Mohammed &amp; Gordon Hunt, LIST) 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79090"/>
              </p:ext>
            </p:extLst>
          </p:nvPr>
        </p:nvGraphicFramePr>
        <p:xfrm>
          <a:off x="457200" y="2765730"/>
          <a:ext cx="7576237" cy="138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11"/>
                <a:gridCol w="1229560"/>
                <a:gridCol w="2185534"/>
                <a:gridCol w="2721132"/>
              </a:tblGrid>
              <a:tr h="457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Participants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Sites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Method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Role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/>
                </a:tc>
              </a:tr>
              <a:tr h="628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3 focus groups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6 interviews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19 CLWs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2 data support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6 management roles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714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3"/>
            <a:ext cx="8229600" cy="536794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0070C0"/>
                </a:solidFill>
              </a:rPr>
              <a:t>What’s next?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94933"/>
            <a:ext cx="8229600" cy="4797778"/>
          </a:xfrm>
        </p:spPr>
        <p:txBody>
          <a:bodyPr>
            <a:normAutofit fontScale="92500" lnSpcReduction="20000"/>
          </a:bodyPr>
          <a:lstStyle/>
          <a:p>
            <a:pPr marL="214313" indent="-214313"/>
            <a:r>
              <a:rPr lang="en-GB" dirty="0"/>
              <a:t>Work closely with local teams to: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GB" dirty="0"/>
              <a:t>ensure findings are interpreted in a way that maximises learning locally and across the programme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GB" dirty="0"/>
              <a:t>enables learning from local variations in service delivery models and context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Learning from the ‘early adopters’:</a:t>
            </a:r>
          </a:p>
          <a:p>
            <a:pPr lvl="2"/>
            <a:r>
              <a:rPr lang="en-GB" sz="1800" dirty="0"/>
              <a:t>Initial reporting back to local sites and Scottish Government (summer 2019)</a:t>
            </a:r>
          </a:p>
          <a:p>
            <a:pPr lvl="2">
              <a:lnSpc>
                <a:spcPct val="100000"/>
              </a:lnSpc>
            </a:pPr>
            <a:r>
              <a:rPr lang="en-GB" sz="1800" dirty="0"/>
              <a:t>Discussions to inform ongoing learning</a:t>
            </a:r>
          </a:p>
          <a:p>
            <a:pPr lvl="2">
              <a:lnSpc>
                <a:spcPct val="100000"/>
              </a:lnSpc>
            </a:pPr>
            <a:r>
              <a:rPr lang="en-GB" sz="1800" dirty="0"/>
              <a:t>Future reporting of MCD </a:t>
            </a:r>
          </a:p>
          <a:p>
            <a:pPr lvl="2">
              <a:lnSpc>
                <a:spcPct val="100000"/>
              </a:lnSpc>
            </a:pPr>
            <a:r>
              <a:rPr lang="en-GB" sz="1800" dirty="0"/>
              <a:t>Scoping possible local data linkage (e.g. use of primary care services, prescribing data)</a:t>
            </a:r>
          </a:p>
          <a:p>
            <a:pPr lvl="2">
              <a:lnSpc>
                <a:spcPct val="100000"/>
              </a:lnSpc>
            </a:pPr>
            <a:endParaRPr lang="en-GB" sz="1800" dirty="0"/>
          </a:p>
          <a:p>
            <a:pPr marL="171450" lvl="2">
              <a:spcBef>
                <a:spcPts val="750"/>
              </a:spcBef>
            </a:pPr>
            <a:r>
              <a:rPr lang="en-GB" sz="3000" dirty="0">
                <a:solidFill>
                  <a:srgbClr val="0070C0"/>
                </a:solidFill>
              </a:rPr>
              <a:t>What would you find helpful?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32362"/>
            <a:ext cx="8229600" cy="957385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</a:rPr>
              <a:t>Thank you</a:t>
            </a:r>
            <a:endParaRPr lang="en-US" sz="32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9748"/>
            <a:ext cx="8229600" cy="445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Big thanks to all the ‘early adopter’ teams!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contact: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Jane Ford			</a:t>
            </a:r>
            <a:r>
              <a:rPr lang="en-GB" sz="2400" dirty="0" smtClean="0"/>
              <a:t>		Themina </a:t>
            </a:r>
            <a:r>
              <a:rPr lang="en-GB" sz="2400" dirty="0"/>
              <a:t>Mohammed</a:t>
            </a:r>
          </a:p>
          <a:p>
            <a:pPr marL="0" indent="0">
              <a:buNone/>
            </a:pPr>
            <a:r>
              <a:rPr lang="en-GB" sz="2400" dirty="0"/>
              <a:t>NHS Health Scotland		NSS LIST</a:t>
            </a:r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jane.ford3@nhs.net</a:t>
            </a:r>
            <a:r>
              <a:rPr lang="en-GB" sz="2400" dirty="0"/>
              <a:t>	</a:t>
            </a:r>
            <a:r>
              <a:rPr lang="en-GB" sz="2400" dirty="0" smtClean="0"/>
              <a:t>	</a:t>
            </a:r>
            <a:r>
              <a:rPr lang="en-GB" sz="2400" dirty="0" smtClean="0">
                <a:hlinkClick r:id="rId5"/>
              </a:rPr>
              <a:t>themina.mohammed@nhs.net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CB282129FC618408F49BE91A8340BBD" ma:contentTypeVersion="1" ma:contentTypeDescription="Upload an image." ma:contentTypeScope="" ma:versionID="6ac3e138bedf19c64cdcbe3324150cc8">
  <xsd:schema xmlns:xsd="http://www.w3.org/2001/XMLSchema" xmlns:xs="http://www.w3.org/2001/XMLSchema" xmlns:p="http://schemas.microsoft.com/office/2006/metadata/properties" xmlns:ns1="http://schemas.microsoft.com/sharepoint/v3" xmlns:ns2="3AABE2FF-07BC-4B5A-884D-45799F557006" xmlns:ns3="http://schemas.microsoft.com/sharepoint/v3/fields" targetNamespace="http://schemas.microsoft.com/office/2006/metadata/properties" ma:root="true" ma:fieldsID="2614e4a5310eb487d980b58a2b78a141" ns1:_="" ns2:_="" ns3:_="">
    <xsd:import namespace="http://schemas.microsoft.com/sharepoint/v3"/>
    <xsd:import namespace="3AABE2FF-07BC-4B5A-884D-45799F55700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BE2FF-07BC-4B5A-884D-45799F557006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3AABE2FF-07BC-4B5A-884D-45799F557006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E9C4F35-649F-41E0-8F00-49638B31A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ABE2FF-07BC-4B5A-884D-45799F557006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DF647-96AF-407C-8EB8-A7F8E08A8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863A2-4025-4804-A2B3-02906723304E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terms/"/>
    <ds:schemaRef ds:uri="3AABE2FF-07BC-4B5A-884D-45799F55700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590</Words>
  <Application>Microsoft Office PowerPoint</Application>
  <PresentationFormat>On-screen Show (4:3)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 2</vt:lpstr>
      <vt:lpstr>Office Theme</vt:lpstr>
      <vt:lpstr>Evaluating Community Link Working in Scotland: Learning from the ‘early adopters’  Jane Ford, NHS Health Scotland Themina Mohammed &amp; Gordon Hunt, NSS Local Intelligence Support Team (LIST) </vt:lpstr>
      <vt:lpstr>Why evaluate Community Link Working  in Scotland?</vt:lpstr>
      <vt:lpstr>Understanding questions and priorities</vt:lpstr>
      <vt:lpstr>What might the evaluation help us understand?</vt:lpstr>
      <vt:lpstr>Understanding context and experiences</vt:lpstr>
      <vt:lpstr>Progress so far</vt:lpstr>
      <vt:lpstr>What’s next?</vt:lpstr>
      <vt:lpstr>Thank you</vt:lpstr>
    </vt:vector>
  </TitlesOfParts>
  <Company>NHS Health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McCrorie</dc:creator>
  <cp:keywords/>
  <dc:description/>
  <cp:lastModifiedBy>Jane Ford</cp:lastModifiedBy>
  <cp:revision>16</cp:revision>
  <dcterms:created xsi:type="dcterms:W3CDTF">2017-01-04T11:32:18Z</dcterms:created>
  <dcterms:modified xsi:type="dcterms:W3CDTF">2019-05-08T11:40:41Z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0x0101009148F5A04DDD49CBA7127AADA5FB792B00AADE34325A8B49CDA8BB4DB53328F214003CB282129FC618408F49BE91A8340BBD</vt:lpwstr>
  </property>
  <property fmtid="{D5CDD505-2E9C-101B-9397-08002B2CF9AE}" pid="3" name="HSDocumentTag">
    <vt:lpwstr>4341;#Strategy and Communications|62871fde-bf18-48f3-bef6-adf4ae9ef2d8;#5838;#Event|c369c421-98d1-410f-bcf9-99216010a1af;#4482;#Templates and Guidance|096f084d-553a-4148-8aa4-9ea7bfd33e1e</vt:lpwstr>
  </property>
  <property fmtid="{D5CDD505-2E9C-101B-9397-08002B2CF9AE}" pid="4" name="HSYear">
    <vt:lpwstr/>
  </property>
  <property fmtid="{D5CDD505-2E9C-101B-9397-08002B2CF9AE}" pid="5" name="HSMonth">
    <vt:lpwstr/>
  </property>
</Properties>
</file>